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5143500" cy="9144000"/>
  <p:embeddedFontLst>
    <p:embeddedFont>
      <p:font typeface="Noto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qbzKAPhjbfVsO24bdvu5dnERy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-bold.fntdata"/><Relationship Id="rId16" Type="http://schemas.openxmlformats.org/officeDocument/2006/relationships/font" Target="fonts/NotoSans-regular.fntdata"/><Relationship Id="rId5" Type="http://schemas.openxmlformats.org/officeDocument/2006/relationships/slide" Target="slides/slide1.xml"/><Relationship Id="rId19" Type="http://schemas.openxmlformats.org/officeDocument/2006/relationships/font" Target="fonts/NotoSans-boldItalic.fntdata"/><Relationship Id="rId6" Type="http://schemas.openxmlformats.org/officeDocument/2006/relationships/slide" Target="slides/slide2.xml"/><Relationship Id="rId18" Type="http://schemas.openxmlformats.org/officeDocument/2006/relationships/font" Target="fonts/Noto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60e1530c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760e1530c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760e1530c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.png"/><Relationship Id="rId8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3.png"/><Relationship Id="rId6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457200" y="1261597"/>
            <a:ext cx="8229600" cy="12344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4050"/>
              <a:buFont typeface="Noto Sans"/>
              <a:buNone/>
            </a:pPr>
            <a:r>
              <a:rPr b="1" i="0" lang="en-US" sz="4050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Quantum Walks &amp; Monte Carlo Project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3461375" y="2638900"/>
            <a:ext cx="2456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2025"/>
              <a:buFont typeface="Noto Sans"/>
              <a:buNone/>
            </a:pPr>
            <a:r>
              <a:rPr b="0" i="0" lang="en-US" sz="2025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2025 x NNL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2400495" y="3310403"/>
            <a:ext cx="4343009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Team Name: </a:t>
            </a:r>
            <a:r>
              <a:rPr lang="en-US" sz="1350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Quantum Probability Pioneers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202325" y="3624725"/>
            <a:ext cx="68082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Team Members: </a:t>
            </a:r>
            <a:r>
              <a:rPr lang="en-US" sz="1350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Kazi Muktadir Ahmed, Tasfia Zaman Samiha, Asif Mohammed Saad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" name="Google Shape;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 title="WISER Logo 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0" name="Google Shape;2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9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Future Scope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457200" y="985838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Building on our current implementation, several promising directions for future work include: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3" name="Google Shape;27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356" y="1744498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/>
          <p:nvPr/>
        </p:nvSpPr>
        <p:spPr>
          <a:xfrm>
            <a:off x="807252" y="1693075"/>
            <a:ext cx="1127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Extensions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792956" y="2074534"/>
            <a:ext cx="15001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Higher-dimensional quantum walks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792956" y="2531734"/>
            <a:ext cx="15001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Integration with quantum machine learning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792956" y="3217534"/>
            <a:ext cx="15001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Application to specific PDE problems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8" name="Google Shape;27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7456" y="1744498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/>
          <p:nvPr/>
        </p:nvSpPr>
        <p:spPr>
          <a:xfrm>
            <a:off x="2750352" y="1693075"/>
            <a:ext cx="1127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Limitations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2736049" y="2074525"/>
            <a:ext cx="171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Circuit depth (current: 46)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2736056" y="2531734"/>
            <a:ext cx="15001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Coupling map constraints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2736056" y="2988934"/>
            <a:ext cx="15001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Noise impact on distribution fidelity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457200" y="3912264"/>
            <a:ext cx="237030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 advance further, we would need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2827502" y="3912264"/>
            <a:ext cx="1035704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improved error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457200" y="4140864"/>
            <a:ext cx="148991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correction techniques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1947118" y="4140864"/>
            <a:ext cx="33062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and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2277740" y="4140864"/>
            <a:ext cx="171137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higher qubit connectivity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3989115" y="4140864"/>
            <a:ext cx="16232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in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457200" y="4369464"/>
            <a:ext cx="1335184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quantum hardware.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0" name="Google Shape;29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6039" y="1428488"/>
            <a:ext cx="3955360" cy="276873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9"/>
          <p:cNvSpPr/>
          <p:nvPr/>
        </p:nvSpPr>
        <p:spPr>
          <a:xfrm>
            <a:off x="4957763" y="3991208"/>
            <a:ext cx="35718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Broader Context of Quantum Walks Research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3" name="Google Shape;29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9" title="WISER Logo whit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0" name="Google Shape;3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0"/>
          <p:cNvSpPr/>
          <p:nvPr/>
        </p:nvSpPr>
        <p:spPr>
          <a:xfrm>
            <a:off x="3227719" y="1248733"/>
            <a:ext cx="2688506" cy="61720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4050"/>
              <a:buFont typeface="Noto Sans"/>
              <a:buNone/>
            </a:pPr>
            <a:r>
              <a:rPr b="1" i="0" lang="en-US" sz="4050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Thank You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2250198" y="2008817"/>
            <a:ext cx="4643577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2025"/>
              <a:buFont typeface="Noto Sans"/>
              <a:buNone/>
            </a:pPr>
            <a:r>
              <a:rPr b="0" i="0" lang="en-US" sz="2025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Quantum Walks &amp; Monte Carlo Project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3242816" y="2608892"/>
            <a:ext cx="2658340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Team: </a:t>
            </a:r>
            <a:r>
              <a:rPr lang="en-US" sz="1046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Quantum Probability Pioneers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3242825" y="2880351"/>
            <a:ext cx="2658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1046"/>
              <a:buFont typeface="Noto Sans"/>
              <a:buNone/>
            </a:pPr>
            <a:r>
              <a:rPr lang="en-US" sz="1046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Kazi Muktadir Ahmed, </a:t>
            </a:r>
            <a:endParaRPr sz="1046">
              <a:solidFill>
                <a:srgbClr val="8892B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1046"/>
              <a:buFont typeface="Noto Sans"/>
              <a:buNone/>
            </a:pPr>
            <a:r>
              <a:rPr lang="en-US" sz="1046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Tasfia Zaman Samiha, </a:t>
            </a:r>
            <a:endParaRPr sz="1046">
              <a:solidFill>
                <a:srgbClr val="8892B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1046"/>
              <a:buFont typeface="Noto Sans"/>
              <a:buNone/>
            </a:pPr>
            <a:r>
              <a:rPr lang="en-US" sz="1046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Asif Mohammed Saad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1550082" y="3391133"/>
            <a:ext cx="659932" cy="233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GitHub: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2210025" y="3391125"/>
            <a:ext cx="60111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lang="en-US" sz="1350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https://</a:t>
            </a: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github.com/KaziMuktadirAhmed/WISER-womenium-2025-project-1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1550082" y="3637592"/>
            <a:ext cx="60438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Contact: </a:t>
            </a:r>
            <a:r>
              <a:rPr lang="en-US" sz="1350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kazisujoy@gmail.com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9" name="Google Shape;3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0" title="WISER Logo 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Problem Statement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457200" y="1001911"/>
            <a:ext cx="174352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This project explores how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2200721" y="1001911"/>
            <a:ext cx="3270414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quantum circuits can simulate complex systems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5471136" y="1001911"/>
            <a:ext cx="2694924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through a Galton Box-style Monte Carlo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457200" y="1230511"/>
            <a:ext cx="60766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problem.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457200" y="1557338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challenge addresses high-dimensional problems with complex interactions such as: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85800" y="1900238"/>
            <a:ext cx="800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Particle transport simulations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685800" y="2128838"/>
            <a:ext cx="800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Quantum systems modeling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685800" y="2357438"/>
            <a:ext cx="800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PDE solutions for complex interactions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457200" y="2773561"/>
            <a:ext cx="9165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Based on 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373749" y="2773561"/>
            <a:ext cx="204512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Universal Statistical Simulator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3418870" y="2773561"/>
            <a:ext cx="4874326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, we implement quantum circuits to simulate a Galton Box (Plinko) game,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457200" y="3002161"/>
            <a:ext cx="6842010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leveraging the Quantum Fourier Transform for potential exponential speed-up over classical methods.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" name="Google Shape;4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3357563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/>
          <p:nvPr/>
        </p:nvSpPr>
        <p:spPr>
          <a:xfrm>
            <a:off x="457200" y="5557838"/>
            <a:ext cx="40005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Quantum Galton Board Simulation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5" name="Google Shape;4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7800" y="3357563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"/>
          <p:cNvSpPr/>
          <p:nvPr/>
        </p:nvSpPr>
        <p:spPr>
          <a:xfrm>
            <a:off x="4686300" y="5557838"/>
            <a:ext cx="40005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Classical Galton Board Distribution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7530657" y="5825728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" name="Google Shape;4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5375" y="5757863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 title="WISER Logo whit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5371" y="5757863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Approach &amp; Objectives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457200" y="1001911"/>
            <a:ext cx="164680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Our approach leverages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2104002" y="1001911"/>
            <a:ext cx="158250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quantum circuit design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3686510" y="1001911"/>
            <a:ext cx="17518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to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457200" y="1230511"/>
            <a:ext cx="355345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simulate the Galton Box problem as a quantum walk.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457200" y="1585913"/>
            <a:ext cx="3886200" cy="2100263"/>
          </a:xfrm>
          <a:prstGeom prst="rect">
            <a:avLst/>
          </a:prstGeom>
          <a:solidFill>
            <a:srgbClr val="8892B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457200" y="1585913"/>
            <a:ext cx="28575" cy="2100263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564356" y="1709142"/>
            <a:ext cx="126475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Project Objectives: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792956" y="1978819"/>
            <a:ext cx="34432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Implement quantum Galton boards using quantum circuits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792956" y="2436019"/>
            <a:ext cx="34432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Create a general algorithm for any number of layers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792956" y="2893219"/>
            <a:ext cx="34432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Generate different target distributions (Gaussian, Exponential, Hadamard)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792956" y="3350419"/>
            <a:ext cx="34432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Optimize for real hardware noise models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457200" y="3845123"/>
            <a:ext cx="683093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utilize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1140293" y="3845123"/>
            <a:ext cx="39363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Qiskit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1533925" y="3845123"/>
            <a:ext cx="257417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with an all-to-all sampler for noiseless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457200" y="4073723"/>
            <a:ext cx="37267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quantum simulations, focusing on maximizing accuracy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457200" y="4302323"/>
            <a:ext cx="1165296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and board layers.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/>
          <p:nvPr/>
        </p:nvSpPr>
        <p:spPr>
          <a:xfrm>
            <a:off x="5287775" y="3954840"/>
            <a:ext cx="3214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lang="en-US" sz="1232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Quantum Galton  Board Circuit (Partial)</a:t>
            </a:r>
            <a:endParaRPr b="0" i="0" sz="12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350" y="655900"/>
            <a:ext cx="4131024" cy="329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0777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Evolution &amp; Implementation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57200" y="1001911"/>
            <a:ext cx="3981803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Our implementation evolved from basic 1-2 layer models to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457200" y="1230511"/>
            <a:ext cx="117314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574514" y="1230511"/>
            <a:ext cx="202313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generalized n-layer algorithm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2597646" y="1230511"/>
            <a:ext cx="1371460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for quantum Galton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57200" y="1459111"/>
            <a:ext cx="50522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boards.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457200" y="1785938"/>
            <a:ext cx="4000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Key implementation features: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85800" y="2071688"/>
            <a:ext cx="377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Parameterized circuit generation for any number of layers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685800" y="2528888"/>
            <a:ext cx="377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Modified quantum gates to achieve different distributions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685800" y="2986088"/>
            <a:ext cx="377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Noise mitigation techniques for hardware implementation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685800" y="3443288"/>
            <a:ext cx="377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Optimized circuits using Qiskit transpiler with optimization level 3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457200" y="4014788"/>
            <a:ext cx="4000500" cy="1128629"/>
          </a:xfrm>
          <a:prstGeom prst="rect">
            <a:avLst/>
          </a:prstGeom>
          <a:solidFill>
            <a:srgbClr val="8892B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457200" y="4014788"/>
            <a:ext cx="28575" cy="1128629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564356" y="4121944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# Pseudocode for n-layer Galton Box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564356" y="4304807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def create_quantum_galton(n_layers):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564356" y="4487670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# Initialize quantum circuit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564356" y="4670534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# Apply layer-specific gates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564356" y="4853397"/>
            <a:ext cx="3786188" cy="18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# Measure and return distribution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5287775" y="3954840"/>
            <a:ext cx="3214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lang="en-US" sz="1232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Quantum Peg Circuit</a:t>
            </a:r>
            <a:endParaRPr b="0" i="0" sz="12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7530657" y="5347013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4" name="Google Shape;1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5375" y="5279148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122" y="1148972"/>
            <a:ext cx="4500305" cy="26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Methodology &amp; Evaluation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457200" y="1001911"/>
            <a:ext cx="2591200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evaluated our quantum circuits on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3048400" y="1001911"/>
            <a:ext cx="1108593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12 different IBM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457200" y="1230511"/>
            <a:ext cx="98170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fake backends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438908" y="1230511"/>
            <a:ext cx="294953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with qubit capacities ranging from 127-156.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457200" y="1557338"/>
            <a:ext cx="4000500" cy="1185863"/>
          </a:xfrm>
          <a:prstGeom prst="rect">
            <a:avLst/>
          </a:prstGeom>
          <a:solidFill>
            <a:srgbClr val="8892B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457200" y="1557338"/>
            <a:ext cx="28575" cy="1185863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564356" y="1680567"/>
            <a:ext cx="13007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Evaluation Metrics: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792956" y="1950244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792956" y="2178844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792956" y="2407444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1D Wasserstein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457200" y="2850356"/>
            <a:ext cx="4000500" cy="1185863"/>
          </a:xfrm>
          <a:prstGeom prst="rect">
            <a:avLst/>
          </a:prstGeom>
          <a:solidFill>
            <a:srgbClr val="8892B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457200" y="2850356"/>
            <a:ext cx="28575" cy="1185863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564356" y="2973586"/>
            <a:ext cx="92826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Optimization: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792956" y="3243263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Qiskit transpiler with optimization level 3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792956" y="3471863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Circuit depth optimization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792956" y="3700463"/>
            <a:ext cx="35575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Noise model adaptation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457200" y="4166592"/>
            <a:ext cx="28547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742671" y="4166592"/>
            <a:ext cx="105200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Torino backend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794672" y="4166592"/>
            <a:ext cx="253717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consistently provided the best results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457200" y="4395192"/>
            <a:ext cx="304625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across Gaussian and Hadamard distributions.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613" y="1446609"/>
            <a:ext cx="3571875" cy="250031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4900613" y="4004072"/>
            <a:ext cx="35718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Quantum Monte Carlo Simulation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6" name="Google Shape;13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Gaussian Distribution Results (Torino Backend)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457200" y="1001911"/>
            <a:ext cx="367889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evaluated the Gaussian distribution on various IBM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457200" y="1230511"/>
            <a:ext cx="162065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fake backends, with 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2077855" y="1230511"/>
            <a:ext cx="105200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Torino backend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3129855" y="1230511"/>
            <a:ext cx="114844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yielding the best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457200" y="1459111"/>
            <a:ext cx="4886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results.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457200" y="1785938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circuit was optimized using Qiskit transpiler with optimization level 3.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Metric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Value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460772" y="27324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3483332" y="27324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0.0965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460772" y="3082528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3483332" y="3082528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0.1023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460772" y="3432572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1D Wasserstein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3483332" y="3432572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0.2277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460772" y="3782616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Original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3483332" y="3782616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67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60772" y="4132659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Transpiled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3483332" y="4132659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777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5" name="Google Shape;1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6225" y="1055800"/>
            <a:ext cx="4484900" cy="313940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/>
          <p:nvPr/>
        </p:nvSpPr>
        <p:spPr>
          <a:xfrm>
            <a:off x="5494576" y="3979069"/>
            <a:ext cx="2498220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Ideal vs Noisy Gaussian Distribution (Torino Backend)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8" name="Google Shape;16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Exponential Distribution Results (Cusco Backend)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457200" y="1001911"/>
            <a:ext cx="385620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evaluated the Exponential distribution on various IBM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457200" y="1230511"/>
            <a:ext cx="162065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fake backends, with 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2077855" y="1230511"/>
            <a:ext cx="1024570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Cusco backend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3102425" y="1230511"/>
            <a:ext cx="114844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yielding the best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457200" y="1459111"/>
            <a:ext cx="4886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results.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457200" y="1785938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circuit was optimized using Qiskit transpiler with optimization level 3.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Metric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Value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460772" y="27324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3483332" y="27324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0.0954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460772" y="3082528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3483332" y="3082528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0.1318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460772" y="3432572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1D Wasserstein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3483332" y="3432572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0.4688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460772" y="3782616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Original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3483332" y="3782616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67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460772" y="4132659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Transpiled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3483332" y="4132659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777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7" name="Google Shape;1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9800" y="1298837"/>
            <a:ext cx="4228840" cy="296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5441082" y="3979069"/>
            <a:ext cx="260523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Ideal vs Noisy Exponential Distribution (Cusco Backend)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0" name="Google Shape;20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Hadamard Distribution Results (Torino Backend)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457200" y="1001911"/>
            <a:ext cx="3776058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evaluated the Hadamard distribution on various IBM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457200" y="1230511"/>
            <a:ext cx="1620655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fake backends, with the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2077855" y="1230511"/>
            <a:ext cx="1052001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Torino backend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3129855" y="1230511"/>
            <a:ext cx="114844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yielding the best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457200" y="1459111"/>
            <a:ext cx="48864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results.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457200" y="1785938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The circuit was optimized using Qiskit transpiler with optimization level 3.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460772" y="23895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Metric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3483332" y="23895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Value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460772" y="2732484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3483332" y="2732484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0.1443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460772" y="3082528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3483332" y="3082528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0.1414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460772" y="3432572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1D Wasserstein Distance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3483332" y="3432572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0.2129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460772" y="3782616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Original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3483332" y="3782616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67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460772" y="4132659"/>
            <a:ext cx="3022560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Transpiled Circuit 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3483332" y="4132659"/>
            <a:ext cx="856497" cy="350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777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9" name="Google Shape;2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2039" y="1397701"/>
            <a:ext cx="4043350" cy="283033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/>
          <p:nvPr/>
        </p:nvSpPr>
        <p:spPr>
          <a:xfrm>
            <a:off x="5460588" y="3979069"/>
            <a:ext cx="2566225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Ideal vs Noisy Hadamard Distribution (Torino Backend)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7530657" y="4782741"/>
            <a:ext cx="112756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2" name="Google Shape;23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9" name="Google Shape;239;g3760e1530c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760e1530c7_0_0"/>
          <p:cNvSpPr/>
          <p:nvPr/>
        </p:nvSpPr>
        <p:spPr>
          <a:xfrm>
            <a:off x="457200" y="457200"/>
            <a:ext cx="8229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AI-Transpiler Experiment Results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760e1530c7_0_0"/>
          <p:cNvSpPr/>
          <p:nvPr/>
        </p:nvSpPr>
        <p:spPr>
          <a:xfrm>
            <a:off x="457200" y="1124080"/>
            <a:ext cx="3243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We explored the impact of Qiskit's experimental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760e1530c7_0_0"/>
          <p:cNvSpPr/>
          <p:nvPr/>
        </p:nvSpPr>
        <p:spPr>
          <a:xfrm>
            <a:off x="3701049" y="1124080"/>
            <a:ext cx="189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AI-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760e1530c7_0_0"/>
          <p:cNvSpPr/>
          <p:nvPr/>
        </p:nvSpPr>
        <p:spPr>
          <a:xfrm>
            <a:off x="457200" y="1352680"/>
            <a:ext cx="662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4FFDA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64FFDA"/>
                </a:solidFill>
                <a:latin typeface="Noto Sans"/>
                <a:ea typeface="Noto Sans"/>
                <a:cs typeface="Noto Sans"/>
                <a:sym typeface="Noto Sans"/>
              </a:rPr>
              <a:t>transpiler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760e1530c7_0_0"/>
          <p:cNvSpPr/>
          <p:nvPr/>
        </p:nvSpPr>
        <p:spPr>
          <a:xfrm>
            <a:off x="1119727" y="1352680"/>
            <a:ext cx="3335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 on circuit performance for Gaussian distributions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760e1530c7_0_0"/>
          <p:cNvSpPr/>
          <p:nvPr/>
        </p:nvSpPr>
        <p:spPr>
          <a:xfrm>
            <a:off x="457200" y="1581280"/>
            <a:ext cx="2342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on the Torino and Cusco backends.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760e1530c7_0_0"/>
          <p:cNvSpPr/>
          <p:nvPr/>
        </p:nvSpPr>
        <p:spPr>
          <a:xfrm>
            <a:off x="457200" y="1908107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Torino Backend Results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760e1530c7_0_0"/>
          <p:cNvSpPr/>
          <p:nvPr/>
        </p:nvSpPr>
        <p:spPr>
          <a:xfrm>
            <a:off x="460772" y="2218860"/>
            <a:ext cx="1842300" cy="275700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760e1530c7_0_0"/>
          <p:cNvSpPr/>
          <p:nvPr/>
        </p:nvSpPr>
        <p:spPr>
          <a:xfrm>
            <a:off x="460772" y="2218860"/>
            <a:ext cx="1842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Metric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760e1530c7_0_0"/>
          <p:cNvSpPr/>
          <p:nvPr/>
        </p:nvSpPr>
        <p:spPr>
          <a:xfrm>
            <a:off x="2302994" y="2218860"/>
            <a:ext cx="789300" cy="275700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760e1530c7_0_0"/>
          <p:cNvSpPr/>
          <p:nvPr/>
        </p:nvSpPr>
        <p:spPr>
          <a:xfrm>
            <a:off x="2302994" y="2218860"/>
            <a:ext cx="789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AI vs Ideal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760e1530c7_0_0"/>
          <p:cNvSpPr/>
          <p:nvPr/>
        </p:nvSpPr>
        <p:spPr>
          <a:xfrm>
            <a:off x="3090983" y="2218860"/>
            <a:ext cx="1363200" cy="275700"/>
          </a:xfrm>
          <a:prstGeom prst="rect">
            <a:avLst/>
          </a:prstGeom>
          <a:solidFill>
            <a:srgbClr val="2D3748"/>
          </a:solidFill>
          <a:ln cap="flat" cmpd="sng" w="9525">
            <a:solidFill>
              <a:srgbClr val="4A55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760e1530c7_0_0"/>
          <p:cNvSpPr/>
          <p:nvPr/>
        </p:nvSpPr>
        <p:spPr>
          <a:xfrm>
            <a:off x="3090983" y="2218860"/>
            <a:ext cx="1363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Traditional vs Ideal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760e1530c7_0_0"/>
          <p:cNvSpPr/>
          <p:nvPr/>
        </p:nvSpPr>
        <p:spPr>
          <a:xfrm>
            <a:off x="460772" y="2491020"/>
            <a:ext cx="18498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Total Variation Distance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760e1530c7_0_0"/>
          <p:cNvSpPr/>
          <p:nvPr/>
        </p:nvSpPr>
        <p:spPr>
          <a:xfrm>
            <a:off x="2310640" y="2491020"/>
            <a:ext cx="784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0.2903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760e1530c7_0_0"/>
          <p:cNvSpPr/>
          <p:nvPr/>
        </p:nvSpPr>
        <p:spPr>
          <a:xfrm>
            <a:off x="3095002" y="2491020"/>
            <a:ext cx="135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0.1078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760e1530c7_0_0"/>
          <p:cNvSpPr/>
          <p:nvPr/>
        </p:nvSpPr>
        <p:spPr>
          <a:xfrm>
            <a:off x="460772" y="2766752"/>
            <a:ext cx="18498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Jensen-Shannon Divergence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760e1530c7_0_0"/>
          <p:cNvSpPr/>
          <p:nvPr/>
        </p:nvSpPr>
        <p:spPr>
          <a:xfrm>
            <a:off x="2310640" y="2766752"/>
            <a:ext cx="784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0.3024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760e1530c7_0_0"/>
          <p:cNvSpPr/>
          <p:nvPr/>
        </p:nvSpPr>
        <p:spPr>
          <a:xfrm>
            <a:off x="3095002" y="2766752"/>
            <a:ext cx="135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050" lIns="51050" spcFirstLastPara="1" rIns="51050" wrap="square" tIns="51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6F1FF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E6F1FF"/>
                </a:solidFill>
                <a:latin typeface="Noto Sans"/>
                <a:ea typeface="Noto Sans"/>
                <a:cs typeface="Noto Sans"/>
                <a:sym typeface="Noto Sans"/>
              </a:rPr>
              <a:t>0.1048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760e1530c7_0_0"/>
          <p:cNvSpPr/>
          <p:nvPr/>
        </p:nvSpPr>
        <p:spPr>
          <a:xfrm>
            <a:off x="457200" y="3160356"/>
            <a:ext cx="40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87171"/>
                </a:solidFill>
                <a:latin typeface="Noto Sans"/>
                <a:ea typeface="Noto Sans"/>
                <a:cs typeface="Noto Sans"/>
                <a:sym typeface="Noto Sans"/>
              </a:rPr>
              <a:t>The AI-transpiler did not show improvement over traditional transpilation in our experiments.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0" name="Google Shape;260;g3760e1530c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613" y="985838"/>
            <a:ext cx="3571875" cy="25003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760e1530c7_0_0"/>
          <p:cNvSpPr/>
          <p:nvPr/>
        </p:nvSpPr>
        <p:spPr>
          <a:xfrm>
            <a:off x="4900613" y="3543300"/>
            <a:ext cx="357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9CA3AF"/>
                </a:solidFill>
                <a:latin typeface="Noto Sans"/>
                <a:ea typeface="Noto Sans"/>
                <a:cs typeface="Noto Sans"/>
                <a:sym typeface="Noto Sans"/>
              </a:rPr>
              <a:t>AI vs. Traditional Transpiler Performance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3760e1530c7_0_0"/>
          <p:cNvSpPr/>
          <p:nvPr/>
        </p:nvSpPr>
        <p:spPr>
          <a:xfrm>
            <a:off x="7530657" y="4782741"/>
            <a:ext cx="11277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92B0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8892B0"/>
                </a:solidFill>
                <a:latin typeface="Noto Sans"/>
                <a:ea typeface="Noto Sans"/>
                <a:cs typeface="Noto Sans"/>
                <a:sym typeface="Noto Sans"/>
              </a:rPr>
              <a:t>WISER Quantum Project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3" name="Google Shape;263;g3760e1530c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5375" y="47148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760e1530c7_0_0" title="WISER Logo 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371" y="4714876"/>
            <a:ext cx="285752" cy="2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2025-08-10T16:35:54Z</dcterms:created>
  <dc:creator>PptxGenJS</dc:creator>
</cp:coreProperties>
</file>